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920"/>
    <a:srgbClr val="175261"/>
    <a:srgbClr val="F58E7B"/>
    <a:srgbClr val="7E7741"/>
    <a:srgbClr val="CAF3FA"/>
    <a:srgbClr val="9F9D90"/>
    <a:srgbClr val="6B826D"/>
    <a:srgbClr val="6D9D8B"/>
    <a:srgbClr val="2487A6"/>
    <a:srgbClr val="EF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B2DF0-325F-456B-9283-70F7FD247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069037-7A14-4E3C-923D-F79FFA7BB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EEDCF1-CFC7-48F6-9090-DB16F4E1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A8BD7-4E79-4431-BBF4-4AB06D79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3C6D7-56FE-453C-9B9D-D5D96FD1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12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73696-D8BF-446F-8D50-4749A511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259B80-0A40-499F-912E-9819DA3B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B2FBB-4CD6-4F60-AA6F-A136877C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B6855-57F1-4651-AA82-B98E7E9F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7686A-1A00-4E37-A592-90089EEB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5F27D4-F934-49CB-9DBC-EB1225ED3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608D41-A055-411F-ABD9-653418D81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6786-51A9-479B-9262-DE4FE932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33215-B51F-4B6C-87B2-F06AAA65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60ECCD-5A44-4226-9AEE-CEDED287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05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470A1-F956-4594-834D-680FC7C7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89120-815C-45E1-B046-5173CD35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7868A-6115-4A0B-B608-F9EA6596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1030C0-6A7E-4429-9FD7-3A9C06B7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F9821-FFBF-4BD2-BE44-1525C2C0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71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56911-5C27-417E-AE90-DEE707A3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C4CA5-4E54-46BF-87C4-CFC76CC5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C7F57-CF60-4AA9-B609-B98F4896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75541-9B7A-4BE2-A721-9B8714E8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9DF3F-B9F8-4A13-AC93-39E3E0AB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78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34C3E-3E96-48E5-A927-351B5C93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5DC0F-BA60-4803-A925-5275109CA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2047AB-EB33-4261-9899-2E147DDC4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E56555-9B63-4358-959B-44B0DB78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C924DF-F434-4632-975B-13BF43A6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3A9A1-64F0-4BA5-9EB1-FBA48D25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1F420-598D-4337-B05E-8C7FC3B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900EE-2F43-4E8F-B421-4ED39D95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24CFA9-FE62-4134-9D51-6A3EE6825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88D03B-9D10-4CA3-831B-5AEE8B0D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DB0976-0914-462B-A337-B4ECCC428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481DE3-FE7B-42E7-95CD-CC9605F8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737B3F-B5DD-4AD3-B5C4-13334D71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8E7511-3E32-4611-A7A0-5F9DCF0C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1B5E9-E310-41C9-84A8-5707D4F1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E7B1D1-CDDB-48C4-B333-760B36BC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B445E7-C7A4-483D-AE8B-770EF904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B47D9B-465B-4B2D-BBE9-D22EDD3F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C7A07B-316A-45E9-9F42-06310A2D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2DF912-02CD-446D-95EE-05F26505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7780D7-A834-4F3A-8CF9-2697F2A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0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62414-78C5-4FC4-98D6-C390BD0A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E0C7C-D118-453E-93A6-C083CC0F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33DD91-69B4-4566-9A4C-598ABC41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07EEA-6788-4B0C-A8A9-F3C37709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87A99C-458D-45A0-BBB4-16174A4C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A7BF39-90E3-4152-89A6-FE6E61A8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0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B6218-7DAA-47A5-B295-D27F9879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16A9DC-877D-41B4-BDF1-81FB6F60A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606D2-0C1A-4B95-861D-2B00E580A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ADBA5F-DE72-40B7-90DC-6051191D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8ADA7-F4B2-4D29-80CC-65908AD1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ADD606-2870-464B-814E-F3ABA38B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2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8FA743-FD42-496C-A700-25EDABB1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DA91FB-E56B-4EE6-A38F-4FB6F08D0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AEE13-6163-42ED-B22F-42020758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4A8A-AC14-4D19-9801-6422C29788EE}" type="datetimeFigureOut">
              <a:rPr lang="fr-FR" smtClean="0"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D39FE-DFF1-46F0-A8EC-BC7DC7E06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37AF6-B99A-40C2-85DE-9D0CBC305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869E-23FF-4A75-A34E-CB9337E34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9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D66378-8A93-4722-9049-0988F6B5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76" y="681581"/>
            <a:ext cx="4118332" cy="41183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34E289-A3D8-4213-AF69-A35ABEF0039B}"/>
              </a:ext>
            </a:extLst>
          </p:cNvPr>
          <p:cNvSpPr txBox="1"/>
          <p:nvPr/>
        </p:nvSpPr>
        <p:spPr>
          <a:xfrm>
            <a:off x="3429131" y="5083812"/>
            <a:ext cx="53337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F26B4D"/>
                </a:solidFill>
                <a:latin typeface="Ink Free" panose="03080402000500000000" pitchFamily="66" charset="0"/>
              </a:defRPr>
            </a:lvl1pPr>
          </a:lstStyle>
          <a:p>
            <a:r>
              <a:rPr lang="fr-FR" sz="1300" dirty="0">
                <a:solidFill>
                  <a:srgbClr val="F27920"/>
                </a:solidFill>
              </a:rPr>
              <a:t>Chimie, sociologie, océanologie et bien d’autres champs encore sont exposés par 12 jeunes doctorants qui emmènent le lecteur, de manière ludique mais toujours précise, à la découverte du monde de la recherche en France. </a:t>
            </a:r>
          </a:p>
          <a:p>
            <a:endParaRPr lang="fr-FR" sz="1300" dirty="0">
              <a:solidFill>
                <a:srgbClr val="F27920"/>
              </a:solidFill>
            </a:endParaRPr>
          </a:p>
          <a:p>
            <a:r>
              <a:rPr lang="fr-FR" sz="1300" dirty="0">
                <a:solidFill>
                  <a:srgbClr val="F27920"/>
                </a:solidFill>
              </a:rPr>
              <a:t>Plongez dans ces extraits de bulles de sciences…</a:t>
            </a:r>
          </a:p>
        </p:txBody>
      </p:sp>
    </p:spTree>
    <p:extLst>
      <p:ext uri="{BB962C8B-B14F-4D97-AF65-F5344CB8AC3E}">
        <p14:creationId xmlns:p14="http://schemas.microsoft.com/office/powerpoint/2010/main" val="199821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3E86F22-E529-4688-8533-93D1E9EC0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6" y="691895"/>
            <a:ext cx="3520778" cy="183080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B79B875-BAFC-4B5C-A18A-556DC752D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28" y="132622"/>
            <a:ext cx="1988648" cy="21099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ED47D3D-58FB-4D96-BC18-0B68CDD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3" y="3316232"/>
            <a:ext cx="2253804" cy="244978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781BE3-58A4-41CE-8686-613A19044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1" y="3822177"/>
            <a:ext cx="2632594" cy="265248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2816CD6-5BCB-4953-92CC-FB6DCAC57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234" y="691895"/>
            <a:ext cx="2756198" cy="289364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2A5FEA5-8F3E-42EB-BEA5-E23739960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23" y="4034578"/>
            <a:ext cx="2320507" cy="2227687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0170DF61-1619-4848-8E52-0D027F1E878E}"/>
              </a:ext>
            </a:extLst>
          </p:cNvPr>
          <p:cNvSpPr txBox="1"/>
          <p:nvPr/>
        </p:nvSpPr>
        <p:spPr>
          <a:xfrm>
            <a:off x="576997" y="140027"/>
            <a:ext cx="352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26B4D"/>
                </a:solidFill>
                <a:latin typeface="Ink Free" panose="03080402000500000000" pitchFamily="66" charset="0"/>
              </a:rPr>
              <a:t>Disparition des matières plastiques en mer</a:t>
            </a:r>
          </a:p>
          <a:p>
            <a:pPr algn="ctr"/>
            <a:r>
              <a:rPr lang="fr-FR" sz="1200" b="1" dirty="0">
                <a:solidFill>
                  <a:srgbClr val="F26B4D"/>
                </a:solidFill>
                <a:latin typeface="Ink Free" panose="03080402000500000000" pitchFamily="66" charset="0"/>
              </a:rPr>
              <a:t>par Fanon Julienne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1A8489E-23AA-474D-9CAF-FF2EEDBA62FA}"/>
              </a:ext>
            </a:extLst>
          </p:cNvPr>
          <p:cNvSpPr txBox="1"/>
          <p:nvPr/>
        </p:nvSpPr>
        <p:spPr>
          <a:xfrm>
            <a:off x="3822616" y="3180106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5EC087"/>
                </a:solidFill>
              </a:rPr>
              <a:t>Des autoroutes pour les électrons</a:t>
            </a:r>
          </a:p>
          <a:p>
            <a:r>
              <a:rPr lang="fr-FR" sz="1200" dirty="0">
                <a:solidFill>
                  <a:srgbClr val="5EC087"/>
                </a:solidFill>
              </a:rPr>
              <a:t>par Maël </a:t>
            </a:r>
            <a:r>
              <a:rPr lang="fr-FR" sz="1200" dirty="0" err="1">
                <a:solidFill>
                  <a:srgbClr val="5EC087"/>
                </a:solidFill>
              </a:rPr>
              <a:t>Pontoreau</a:t>
            </a:r>
            <a:endParaRPr lang="fr-FR" sz="1200" dirty="0">
              <a:solidFill>
                <a:srgbClr val="5EC087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1DD7CB3-B587-4F38-B8B4-E86CE67853C7}"/>
              </a:ext>
            </a:extLst>
          </p:cNvPr>
          <p:cNvSpPr txBox="1"/>
          <p:nvPr/>
        </p:nvSpPr>
        <p:spPr>
          <a:xfrm>
            <a:off x="4625188" y="2310184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619FBF"/>
                </a:solidFill>
              </a:rPr>
              <a:t>HBV, un virus bien caché</a:t>
            </a:r>
          </a:p>
          <a:p>
            <a:r>
              <a:rPr lang="fr-FR" sz="1200" dirty="0">
                <a:solidFill>
                  <a:srgbClr val="619FBF"/>
                </a:solidFill>
              </a:rPr>
              <a:t>par Fleur Chapus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6B7531E-1AFD-4BE5-81AC-1B92AF574F25}"/>
              </a:ext>
            </a:extLst>
          </p:cNvPr>
          <p:cNvSpPr txBox="1"/>
          <p:nvPr/>
        </p:nvSpPr>
        <p:spPr>
          <a:xfrm>
            <a:off x="8544519" y="6360703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B19548"/>
                </a:solidFill>
              </a:rPr>
              <a:t>La fabrique des molécules</a:t>
            </a:r>
          </a:p>
          <a:p>
            <a:r>
              <a:rPr lang="fr-FR" sz="1200" dirty="0">
                <a:solidFill>
                  <a:srgbClr val="B19548"/>
                </a:solidFill>
              </a:rPr>
              <a:t>par Dorian </a:t>
            </a:r>
            <a:r>
              <a:rPr lang="fr-FR" sz="1200" dirty="0" err="1">
                <a:solidFill>
                  <a:srgbClr val="B19548"/>
                </a:solidFill>
              </a:rPr>
              <a:t>Dupommier</a:t>
            </a:r>
            <a:endParaRPr lang="fr-FR" sz="1200" dirty="0">
              <a:solidFill>
                <a:srgbClr val="B19548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1E8F915-283C-4C0E-A2F0-240D67BADA4A}"/>
              </a:ext>
            </a:extLst>
          </p:cNvPr>
          <p:cNvSpPr txBox="1"/>
          <p:nvPr/>
        </p:nvSpPr>
        <p:spPr>
          <a:xfrm>
            <a:off x="224675" y="6143494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D98485"/>
                </a:solidFill>
              </a:rPr>
              <a:t>Des robots qui apprennent à lire</a:t>
            </a:r>
          </a:p>
          <a:p>
            <a:r>
              <a:rPr lang="fr-FR" sz="1200" dirty="0">
                <a:solidFill>
                  <a:srgbClr val="D98485"/>
                </a:solidFill>
              </a:rPr>
              <a:t>par Arnaud Ferré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C7CAE03-3F1A-475D-B54D-948164E9F182}"/>
              </a:ext>
            </a:extLst>
          </p:cNvPr>
          <p:cNvSpPr txBox="1"/>
          <p:nvPr/>
        </p:nvSpPr>
        <p:spPr>
          <a:xfrm>
            <a:off x="8544256" y="230230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799D5F"/>
                </a:solidFill>
              </a:rPr>
              <a:t>Elles portent dix fois leur masse ! </a:t>
            </a:r>
          </a:p>
          <a:p>
            <a:r>
              <a:rPr lang="fr-FR" sz="1200" dirty="0">
                <a:solidFill>
                  <a:srgbClr val="799D5F"/>
                </a:solidFill>
              </a:rPr>
              <a:t>par Hugo </a:t>
            </a:r>
            <a:r>
              <a:rPr lang="fr-FR" sz="1200" dirty="0" err="1">
                <a:solidFill>
                  <a:srgbClr val="799D5F"/>
                </a:solidFill>
              </a:rPr>
              <a:t>Merienne</a:t>
            </a:r>
            <a:endParaRPr lang="fr-FR" sz="1200" dirty="0">
              <a:solidFill>
                <a:srgbClr val="799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6D8EE24-B58C-433B-8D5F-A58DE4CA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44" y="416689"/>
            <a:ext cx="3426140" cy="1498934"/>
          </a:xfrm>
          <a:prstGeom prst="rect">
            <a:avLst/>
          </a:prstGeom>
        </p:spPr>
      </p:pic>
      <p:sp>
        <p:nvSpPr>
          <p:cNvPr id="40" name="Rectangle 32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8402C0-E488-439A-8DD9-A0951680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55" y="777155"/>
            <a:ext cx="1751584" cy="18834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CE14B6-3000-42EE-B708-A3839EDC3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6" y="3253557"/>
            <a:ext cx="2414016" cy="2891037"/>
          </a:xfrm>
          <a:prstGeom prst="rect">
            <a:avLst/>
          </a:prstGeom>
        </p:spPr>
      </p:pic>
      <p:sp>
        <p:nvSpPr>
          <p:cNvPr id="43" name="Rectangle 36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622457-6AAA-4B2B-9BC2-EBDEFCEC0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553" y="3779491"/>
            <a:ext cx="3131552" cy="266182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ED1109-1608-405F-BD7C-864621A84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466" y="349258"/>
            <a:ext cx="2671702" cy="25247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D832E0-3B90-4DBF-905D-9C56B7CF9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673" y="4160590"/>
            <a:ext cx="3567362" cy="18996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136F17-54E5-49CF-8049-96C07FBCC979}"/>
              </a:ext>
            </a:extLst>
          </p:cNvPr>
          <p:cNvSpPr txBox="1"/>
          <p:nvPr/>
        </p:nvSpPr>
        <p:spPr>
          <a:xfrm>
            <a:off x="287138" y="6225866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7E7741"/>
                </a:solidFill>
              </a:rPr>
              <a:t>Des grains de sable en Patagonie </a:t>
            </a:r>
          </a:p>
          <a:p>
            <a:r>
              <a:rPr lang="fr-FR" sz="1200" dirty="0">
                <a:solidFill>
                  <a:srgbClr val="7E7741"/>
                </a:solidFill>
              </a:rPr>
              <a:t>par Marie Genge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03E3C47-1986-44BB-89D7-EF6ADB039CF5}"/>
              </a:ext>
            </a:extLst>
          </p:cNvPr>
          <p:cNvSpPr txBox="1"/>
          <p:nvPr/>
        </p:nvSpPr>
        <p:spPr>
          <a:xfrm>
            <a:off x="4047684" y="3248601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F58E7B"/>
                </a:solidFill>
              </a:rPr>
              <a:t>Mot de passe : « Réputation »</a:t>
            </a:r>
          </a:p>
          <a:p>
            <a:r>
              <a:rPr lang="fr-FR" sz="1200" dirty="0">
                <a:solidFill>
                  <a:srgbClr val="F58E7B"/>
                </a:solidFill>
              </a:rPr>
              <a:t>par Margot </a:t>
            </a:r>
            <a:r>
              <a:rPr lang="fr-FR" sz="1200" dirty="0" err="1">
                <a:solidFill>
                  <a:srgbClr val="F58E7B"/>
                </a:solidFill>
              </a:rPr>
              <a:t>Déage</a:t>
            </a:r>
            <a:endParaRPr lang="fr-FR" sz="1200" dirty="0">
              <a:solidFill>
                <a:srgbClr val="F58E7B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0035F1-3B32-41B4-AE7B-D8B63BE0139D}"/>
              </a:ext>
            </a:extLst>
          </p:cNvPr>
          <p:cNvSpPr txBox="1"/>
          <p:nvPr/>
        </p:nvSpPr>
        <p:spPr>
          <a:xfrm>
            <a:off x="8723772" y="6225866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175261"/>
                </a:solidFill>
              </a:rPr>
              <a:t>A la recherche des exoplanètes</a:t>
            </a:r>
          </a:p>
          <a:p>
            <a:r>
              <a:rPr lang="fr-FR" sz="1200" dirty="0">
                <a:solidFill>
                  <a:srgbClr val="175261"/>
                </a:solidFill>
              </a:rPr>
              <a:t>par </a:t>
            </a:r>
            <a:r>
              <a:rPr lang="fr-FR" sz="1200" dirty="0" err="1">
                <a:solidFill>
                  <a:srgbClr val="175261"/>
                </a:solidFill>
              </a:rPr>
              <a:t>Eszter</a:t>
            </a:r>
            <a:r>
              <a:rPr lang="fr-FR" sz="1200" dirty="0">
                <a:solidFill>
                  <a:srgbClr val="175261"/>
                </a:solidFill>
              </a:rPr>
              <a:t> </a:t>
            </a:r>
            <a:r>
              <a:rPr lang="fr-FR" sz="1200" dirty="0" err="1">
                <a:solidFill>
                  <a:srgbClr val="175261"/>
                </a:solidFill>
              </a:rPr>
              <a:t>Dudás</a:t>
            </a:r>
            <a:r>
              <a:rPr lang="fr-FR" sz="1200" dirty="0">
                <a:solidFill>
                  <a:srgbClr val="175261"/>
                </a:solidFill>
              </a:rPr>
              <a:t> 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8E909D3-E4EB-4E20-93E8-8368E7D9FAF1}"/>
              </a:ext>
            </a:extLst>
          </p:cNvPr>
          <p:cNvSpPr txBox="1"/>
          <p:nvPr/>
        </p:nvSpPr>
        <p:spPr>
          <a:xfrm>
            <a:off x="8470853" y="3022724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6B826D"/>
                </a:solidFill>
              </a:rPr>
              <a:t>Une biodiversité retrouvée</a:t>
            </a:r>
          </a:p>
          <a:p>
            <a:r>
              <a:rPr lang="fr-FR" sz="1200" dirty="0">
                <a:solidFill>
                  <a:srgbClr val="6B826D"/>
                </a:solidFill>
              </a:rPr>
              <a:t>par Julie </a:t>
            </a:r>
            <a:r>
              <a:rPr lang="fr-FR" sz="1200" dirty="0" err="1">
                <a:solidFill>
                  <a:srgbClr val="6B826D"/>
                </a:solidFill>
              </a:rPr>
              <a:t>Fannon</a:t>
            </a:r>
            <a:endParaRPr lang="fr-FR" sz="1200" dirty="0">
              <a:solidFill>
                <a:srgbClr val="6B826D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B378AE-7678-4E64-A3C2-0D503110E1B5}"/>
              </a:ext>
            </a:extLst>
          </p:cNvPr>
          <p:cNvSpPr txBox="1"/>
          <p:nvPr/>
        </p:nvSpPr>
        <p:spPr>
          <a:xfrm>
            <a:off x="870461" y="2136574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EF6B52"/>
                </a:solidFill>
              </a:rPr>
              <a:t>Comment évoluent les populations</a:t>
            </a:r>
          </a:p>
          <a:p>
            <a:r>
              <a:rPr lang="fr-FR" sz="1200" dirty="0">
                <a:solidFill>
                  <a:srgbClr val="EF6B52"/>
                </a:solidFill>
              </a:rPr>
              <a:t>par Mario </a:t>
            </a:r>
            <a:r>
              <a:rPr lang="fr-FR" sz="1200" dirty="0" err="1">
                <a:solidFill>
                  <a:srgbClr val="EF6B52"/>
                </a:solidFill>
              </a:rPr>
              <a:t>Veruete</a:t>
            </a:r>
            <a:endParaRPr lang="fr-FR" sz="1200" dirty="0">
              <a:solidFill>
                <a:srgbClr val="EF6B52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BCD1A5C-2B47-40B9-9CFA-A577DE5C83BF}"/>
              </a:ext>
            </a:extLst>
          </p:cNvPr>
          <p:cNvSpPr txBox="1"/>
          <p:nvPr/>
        </p:nvSpPr>
        <p:spPr>
          <a:xfrm>
            <a:off x="4673783" y="200319"/>
            <a:ext cx="274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 b="1">
                <a:latin typeface="Ink Free" panose="03080402000500000000" pitchFamily="66" charset="0"/>
              </a:defRPr>
            </a:lvl1pPr>
          </a:lstStyle>
          <a:p>
            <a:r>
              <a:rPr lang="fr-FR" sz="1200" dirty="0">
                <a:solidFill>
                  <a:srgbClr val="2487A6"/>
                </a:solidFill>
              </a:rPr>
              <a:t>L ’eau dévale sous les glaciers</a:t>
            </a:r>
          </a:p>
          <a:p>
            <a:r>
              <a:rPr lang="fr-FR" sz="1200" dirty="0">
                <a:solidFill>
                  <a:srgbClr val="2487A6"/>
                </a:solidFill>
              </a:rPr>
              <a:t>par Ugo Nanni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4DFCF-20BC-4DB6-8B41-AE7059E6E5AD}"/>
              </a:ext>
            </a:extLst>
          </p:cNvPr>
          <p:cNvSpPr/>
          <p:nvPr/>
        </p:nvSpPr>
        <p:spPr>
          <a:xfrm rot="16200000">
            <a:off x="11441814" y="6125838"/>
            <a:ext cx="12666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b="0" i="0" dirty="0">
                <a:solidFill>
                  <a:srgbClr val="626262"/>
                </a:solidFill>
                <a:effectLst/>
                <a:latin typeface="Muli"/>
              </a:rPr>
              <a:t>© Tous droits réservés - 2019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09722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142</Words>
  <Application>Microsoft Office PowerPoint</Application>
  <PresentationFormat>Grand écran</PresentationFormat>
  <Paragraphs>28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Ink Free</vt:lpstr>
      <vt:lpstr>Muli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Katrantzis</dc:creator>
  <cp:lastModifiedBy>Delphine Katrantzis</cp:lastModifiedBy>
  <cp:revision>8</cp:revision>
  <dcterms:created xsi:type="dcterms:W3CDTF">2019-07-19T09:30:02Z</dcterms:created>
  <dcterms:modified xsi:type="dcterms:W3CDTF">2019-07-19T09:40:27Z</dcterms:modified>
</cp:coreProperties>
</file>